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3A9B1-DF04-4D6E-8382-E24A1F07ED87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5D432-17FE-44BF-AA7D-9AFE5B9A1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31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5D432-17FE-44BF-AA7D-9AFE5B9A143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09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E1EA-D09E-8242-9221-9D2658428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8AF0F-03BE-A948-9760-73D68CBD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AEEE9-5EFA-BE4C-A6BE-8C3CA9B8E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ACD46-F213-F140-B658-3ADFC4E9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C9449-7268-864B-B5CB-B69DC803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04F71-300E-8E49-9932-7DEE95CC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CD4E1-FD33-084B-91C4-2F8D357AB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7F205-70FB-9749-95ED-522BA27A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053B8-AF6B-BB41-930F-F0E24989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F5824-4E6A-014A-B1F2-B6D68D2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9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1FB8-A525-1C48-90F0-888CA51C7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BED0C-7EA3-0342-8E3D-91A7502AC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CCCB2-CB39-5D41-99BD-8A54CE8C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777D2-623A-0541-9B6D-DBB09922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6A32E-B898-A14D-9E5E-24851E08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6F03-3A0A-3C46-AF78-D77463051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8AD1-2AE6-8040-8D8A-669264977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87AB2-19EA-004E-B3AA-F22D3441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F39B-C479-C541-B43F-A34E8C6B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450B-9BB6-F547-8495-8DAC2201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9AEF-5AFB-404B-89CF-8526385F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721D9-39F5-A94A-9550-F26D68D4C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3907-CEFA-D744-BCAE-34D9F863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92436-D650-9D43-9AD1-B6924B82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67963-5155-3848-BAFA-61C4433D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0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6380-EDD0-9744-814E-4FD7CFE0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92727-70F7-B84C-8B7D-9BA759239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24BE8-AE52-A543-886D-9CC03B731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E05C0-42EB-E341-B7AA-9F584AB7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BF80F-7650-4746-9D08-0CCF26B6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1CF74-D651-AD40-9E03-DE640D6C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7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2BB0D-65CE-6044-A27A-968DE9DF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E824B-EF02-844E-A1B7-10E5A2B04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BAA22-2B5A-3340-9545-3B47929AB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A686E-B820-7A4E-8DFB-62CBEBCEA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8113B-18F3-8F4B-887B-C8FC7EEAE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EF362-F949-FE48-97E6-A934654A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F81B8B-B357-944B-85DA-241D05A7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EDDC8-4D3D-C847-AF93-CFF5BDDA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1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03ED-8EC1-7A49-B107-7E3B6497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C9CD0-3B38-8746-A885-F65C094C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E0148-BE7C-214D-AA12-B64A096B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BD51D-F24D-E241-8156-C375C667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A5E27-4821-1B4C-B86C-FFF4DB42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1ADDA-337A-4145-8FF3-97B2700B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F96A0-76F5-B149-92D2-45B868CC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AAB9-7437-5047-B004-1E09D563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946C-2F72-1545-A364-A269410AF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EB05C-9AB2-1942-96AC-438A64C77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50391-1357-724A-B848-7C23961E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06024-CED5-4B4B-B560-AC0A788B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1F87C-0CE8-DC4E-A6E7-503B017A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7B18-42A5-1741-8369-B4958F1A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CE37A-767C-554C-B1C2-F519D0C29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5A636-2749-9D46-BEE9-623BD5F1B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C68B9-2902-444C-9753-C0D423C8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18AB8-62F7-3242-B933-53BFBA93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E8DFF-BABF-EF42-AF39-635DFEEF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902A3-EA00-A643-BDDF-49ED641A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0306F-FE76-9643-A0AB-55CED1250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8FF6C-62DB-DC49-850F-B6323B55B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97C5-751D-B347-93F7-5D9B6B2A010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75B75-3453-B647-8045-170039991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4245E-036C-1C41-AE76-73AEAEAE6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7776-9889-2E43-ABF9-F917477B8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5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34A8-835A-F946-A16F-33C438473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02" y="0"/>
            <a:ext cx="8958997" cy="136434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Encontro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Nacional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Dirigentes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Graduação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Pós-Graduação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Extensão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das IES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Particulares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4A13E0-F264-1542-B547-4CFC4D865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9979" y="1944914"/>
            <a:ext cx="9304741" cy="449808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5200" b="1" dirty="0" err="1"/>
              <a:t>Extensão</a:t>
            </a:r>
            <a:r>
              <a:rPr lang="en-US" sz="5200" b="1" dirty="0"/>
              <a:t> </a:t>
            </a:r>
            <a:r>
              <a:rPr lang="en-US" sz="5200" b="1" dirty="0" err="1"/>
              <a:t>Universitária</a:t>
            </a:r>
            <a:r>
              <a:rPr lang="en-US" sz="5200" b="1" dirty="0"/>
              <a:t>: </a:t>
            </a:r>
            <a:r>
              <a:rPr lang="en-US" sz="5200" b="1" dirty="0" err="1"/>
              <a:t>processo</a:t>
            </a:r>
            <a:r>
              <a:rPr lang="en-US" sz="5200" b="1" dirty="0"/>
              <a:t> de </a:t>
            </a:r>
            <a:r>
              <a:rPr lang="en-US" sz="5200" b="1" dirty="0" err="1"/>
              <a:t>construção</a:t>
            </a:r>
            <a:r>
              <a:rPr lang="en-US" sz="5200" b="1" dirty="0"/>
              <a:t> </a:t>
            </a:r>
            <a:r>
              <a:rPr lang="en-US" sz="5200" b="1" dirty="0" err="1"/>
              <a:t>na</a:t>
            </a:r>
            <a:r>
              <a:rPr lang="en-US" sz="5200" b="1" dirty="0"/>
              <a:t> América Latina e </a:t>
            </a:r>
            <a:r>
              <a:rPr lang="en-US" sz="5200" b="1" dirty="0" err="1"/>
              <a:t>contemporaneidade</a:t>
            </a:r>
            <a:r>
              <a:rPr lang="en-US" sz="5200" b="1" dirty="0"/>
              <a:t> à luz da </a:t>
            </a:r>
            <a:r>
              <a:rPr lang="en-US" sz="5200" b="1" dirty="0" err="1"/>
              <a:t>Resolução</a:t>
            </a:r>
            <a:r>
              <a:rPr lang="en-US" sz="5200" b="1" dirty="0"/>
              <a:t> CNE Nº7/2018</a:t>
            </a:r>
          </a:p>
          <a:p>
            <a:pPr algn="just"/>
            <a:endParaRPr lang="en-US" sz="4400" dirty="0"/>
          </a:p>
          <a:p>
            <a:pPr algn="just"/>
            <a:endParaRPr lang="en-US" sz="4400" dirty="0"/>
          </a:p>
          <a:p>
            <a:pPr algn="just"/>
            <a:endParaRPr lang="en-US" sz="4400" dirty="0"/>
          </a:p>
          <a:p>
            <a:pPr algn="just"/>
            <a:r>
              <a:rPr lang="en-US" sz="2800" dirty="0"/>
              <a:t>Maria das Dores Pimentel Nogueira-UFMG-2019</a:t>
            </a:r>
          </a:p>
        </p:txBody>
      </p:sp>
    </p:spTree>
    <p:extLst>
      <p:ext uri="{BB962C8B-B14F-4D97-AF65-F5344CB8AC3E}">
        <p14:creationId xmlns:p14="http://schemas.microsoft.com/office/powerpoint/2010/main" val="158353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40FD8-C776-4C4A-8570-5CE6ABC6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Que temáticas os fóruns de extensão mais recentes trazem?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90C0452-0B54-4974-AF98-B093F57AD50B}"/>
              </a:ext>
            </a:extLst>
          </p:cNvPr>
          <p:cNvSpPr txBox="1"/>
          <p:nvPr/>
        </p:nvSpPr>
        <p:spPr>
          <a:xfrm>
            <a:off x="268515" y="1690688"/>
            <a:ext cx="105155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 err="1"/>
              <a:t>Congresos</a:t>
            </a:r>
            <a:r>
              <a:rPr lang="pt-BR" sz="3200" i="1" dirty="0"/>
              <a:t> </a:t>
            </a:r>
            <a:r>
              <a:rPr lang="pt-BR" sz="3200" i="1" dirty="0" err="1"/>
              <a:t>Iberoamericanos</a:t>
            </a:r>
            <a:r>
              <a:rPr lang="pt-BR" sz="3200" i="1" dirty="0"/>
              <a:t> de </a:t>
            </a:r>
            <a:r>
              <a:rPr lang="pt-BR" sz="3200" i="1" dirty="0" err="1"/>
              <a:t>Extensión</a:t>
            </a:r>
            <a:r>
              <a:rPr lang="pt-BR" sz="3200" i="1" dirty="0"/>
              <a:t> </a:t>
            </a:r>
            <a:r>
              <a:rPr lang="pt-BR" sz="3200" i="1" dirty="0" err="1"/>
              <a:t>Universitaria</a:t>
            </a:r>
            <a:r>
              <a:rPr lang="pt-BR" sz="3200" i="1" dirty="0"/>
              <a:t> </a:t>
            </a:r>
            <a:r>
              <a:rPr lang="pt-BR" sz="3200" dirty="0"/>
              <a:t>(Montevideo, Santa Fé, Quito, Havana e Nicarágua)</a:t>
            </a:r>
          </a:p>
          <a:p>
            <a:r>
              <a:rPr lang="pt-BR" sz="3200" dirty="0"/>
              <a:t>-Alguns temas reaparecem, reafirmando e consolidando conceitos, diretrizes, metodologias e posicionamentos.</a:t>
            </a:r>
          </a:p>
          <a:p>
            <a:r>
              <a:rPr lang="pt-BR" sz="3200" dirty="0"/>
              <a:t>- Defesa da democratização radical do acesso à educação superior na luta pelo ensino superior como bem público, a ser garantido pelos Estados a toda a população durante toda  a sua vida. ( II CRES/ Colômbia, 2008)</a:t>
            </a:r>
          </a:p>
        </p:txBody>
      </p:sp>
    </p:spTree>
    <p:extLst>
      <p:ext uri="{BB962C8B-B14F-4D97-AF65-F5344CB8AC3E}">
        <p14:creationId xmlns:p14="http://schemas.microsoft.com/office/powerpoint/2010/main" val="27351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E3285-6F23-4B77-9960-C240AFBB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"/>
            <a:ext cx="10337800" cy="1306285"/>
          </a:xfrm>
        </p:spPr>
        <p:txBody>
          <a:bodyPr>
            <a:normAutofit/>
          </a:bodyPr>
          <a:lstStyle/>
          <a:p>
            <a:r>
              <a:rPr lang="pt-BR" sz="3600" dirty="0"/>
              <a:t>Novas Temáticas ( </a:t>
            </a:r>
            <a:r>
              <a:rPr lang="pt-BR" sz="3600" dirty="0" err="1"/>
              <a:t>cont</a:t>
            </a:r>
            <a:r>
              <a:rPr lang="pt-BR" sz="3600" dirty="0"/>
              <a:t>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B07A294-B8E8-48CF-9224-87955E6C25D6}"/>
              </a:ext>
            </a:extLst>
          </p:cNvPr>
          <p:cNvSpPr txBox="1"/>
          <p:nvPr/>
        </p:nvSpPr>
        <p:spPr>
          <a:xfrm>
            <a:off x="838201" y="1132114"/>
            <a:ext cx="106861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-Importância da extensão nos processos de formação acadêmica e produção do conhecimento.</a:t>
            </a:r>
          </a:p>
          <a:p>
            <a:r>
              <a:rPr lang="pt-BR" sz="3200" dirty="0"/>
              <a:t>-Papel da extensão na defesa dos direitos humanos.</a:t>
            </a:r>
          </a:p>
          <a:p>
            <a:r>
              <a:rPr lang="pt-BR" sz="3200" dirty="0"/>
              <a:t>-Inserção da extensão nos currículos</a:t>
            </a:r>
          </a:p>
          <a:p>
            <a:r>
              <a:rPr lang="pt-BR" sz="3200" dirty="0"/>
              <a:t>-Função essencial na orientação das políticas da universidade.</a:t>
            </a:r>
          </a:p>
          <a:p>
            <a:r>
              <a:rPr lang="pt-BR" sz="3200" dirty="0"/>
              <a:t>-Compromisso da extensão com desenvolvimento econômico, social, cultural, melhoramento da qualidade de vida dos povos, sob os princípios da igualdade, equidade, justiça e inclusão.</a:t>
            </a:r>
          </a:p>
        </p:txBody>
      </p:sp>
    </p:spTree>
    <p:extLst>
      <p:ext uri="{BB962C8B-B14F-4D97-AF65-F5344CB8AC3E}">
        <p14:creationId xmlns:p14="http://schemas.microsoft.com/office/powerpoint/2010/main" val="4072800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B5A3C-4FEA-4EC0-83E3-B65FE0B7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papel da extensão universitária na descolonização do conhecimento e valorização dos saberes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748F01A-7047-441F-B5E8-B335E909A5D6}"/>
              </a:ext>
            </a:extLst>
          </p:cNvPr>
          <p:cNvSpPr txBox="1"/>
          <p:nvPr/>
        </p:nvSpPr>
        <p:spPr>
          <a:xfrm>
            <a:off x="838199" y="1814286"/>
            <a:ext cx="107877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-Necessidade de elaborar e colocar em prática alternativas que protejam os povos de novos processos de colonização, como a globalização.</a:t>
            </a:r>
          </a:p>
          <a:p>
            <a:r>
              <a:rPr lang="pt-BR" sz="3200" dirty="0"/>
              <a:t>- O papel da extensão no resgate dos saberes ancestrais, na promoção de práticas interculturais, na preservação e fortalecimento da identidade nacional e regional.</a:t>
            </a:r>
          </a:p>
          <a:p>
            <a:r>
              <a:rPr lang="pt-BR" sz="3200" dirty="0"/>
              <a:t>- Promover o diálogo de saberes, a diversidade</a:t>
            </a:r>
          </a:p>
          <a:p>
            <a:r>
              <a:rPr lang="pt-BR" sz="3200" dirty="0"/>
              <a:t>cultural e a interculturalidade.</a:t>
            </a:r>
          </a:p>
        </p:txBody>
      </p:sp>
    </p:spTree>
    <p:extLst>
      <p:ext uri="{BB962C8B-B14F-4D97-AF65-F5344CB8AC3E}">
        <p14:creationId xmlns:p14="http://schemas.microsoft.com/office/powerpoint/2010/main" val="51116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2DCB7-99A7-4A8A-8BB3-DC4C414B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Considerações sobre a extensão à luz da Resolução nº 7/ 2018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28BC4C8-C28B-4819-BF9C-EA864785D9C4}"/>
              </a:ext>
            </a:extLst>
          </p:cNvPr>
          <p:cNvSpPr txBox="1"/>
          <p:nvPr/>
        </p:nvSpPr>
        <p:spPr>
          <a:xfrm flipH="1">
            <a:off x="368490" y="1801504"/>
            <a:ext cx="108309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Indissociabilidade Ensino-Pesquisa-Extensão e Flexibilização Curricular</a:t>
            </a:r>
            <a:endParaRPr lang="pt-BR" sz="3200" dirty="0"/>
          </a:p>
          <a:p>
            <a:r>
              <a:rPr lang="pt-BR" sz="3200" dirty="0"/>
              <a:t>Tudo o que se faz ou se vivencia em uma instituição de ensino é Currículo e, como tal, não é algo definido e definitivo, mas um projeto que se forja no cotidiano pelo professor e pelo aluno.</a:t>
            </a:r>
          </a:p>
          <a:p>
            <a:endParaRPr lang="pt-BR" sz="3200" dirty="0"/>
          </a:p>
          <a:p>
            <a:r>
              <a:rPr lang="pt-BR" sz="3200" dirty="0"/>
              <a:t>O currículo, como instrumento viabilizador da articulação ensino, pesquisa e extensão, precisa considerar como uma de suas principais características básicas a FLEXIBILIZAÇÃO</a:t>
            </a:r>
          </a:p>
        </p:txBody>
      </p:sp>
    </p:spTree>
    <p:extLst>
      <p:ext uri="{BB962C8B-B14F-4D97-AF65-F5344CB8AC3E}">
        <p14:creationId xmlns:p14="http://schemas.microsoft.com/office/powerpoint/2010/main" val="3278245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81EFAD9-B530-4118-91F0-B54BA76B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031324"/>
          </a:xfrm>
        </p:spPr>
        <p:txBody>
          <a:bodyPr>
            <a:normAutofit/>
          </a:bodyPr>
          <a:lstStyle/>
          <a:p>
            <a:r>
              <a:rPr lang="pt-BR" sz="3600" b="1" dirty="0"/>
              <a:t>Considerações sobre a extensão à luz da Resolução nº 7/ 2018</a:t>
            </a:r>
            <a:br>
              <a:rPr lang="pt-BR" sz="3600" b="1" dirty="0"/>
            </a:br>
            <a:endParaRPr lang="pt-BR" sz="3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235B5B-60F7-4FA4-B1B2-1B5173649035}"/>
              </a:ext>
            </a:extLst>
          </p:cNvPr>
          <p:cNvSpPr txBox="1"/>
          <p:nvPr/>
        </p:nvSpPr>
        <p:spPr>
          <a:xfrm>
            <a:off x="682389" y="1364776"/>
            <a:ext cx="1135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dirty="0"/>
              <a:t>. A Lei de Diretrizes e Bases (1996): determina o fim dos antigos currículos mínimos, obrigatórios na construção dos currículos dos cursos de graduação.</a:t>
            </a:r>
          </a:p>
          <a:p>
            <a:pPr lvl="0"/>
            <a:r>
              <a:rPr lang="pt-BR" sz="3200" dirty="0"/>
              <a:t>. Acena com as novas Diretrizes Curriculares que abrem caminhos para eliminação do excesso de </a:t>
            </a:r>
            <a:r>
              <a:rPr lang="pt-BR" sz="3200" dirty="0" err="1"/>
              <a:t>pré</a:t>
            </a:r>
            <a:r>
              <a:rPr lang="pt-BR" sz="3200" dirty="0"/>
              <a:t> e </a:t>
            </a:r>
            <a:r>
              <a:rPr lang="pt-BR" sz="3200" dirty="0" err="1"/>
              <a:t>co-requisitos</a:t>
            </a:r>
            <a:r>
              <a:rPr lang="pt-BR" sz="3200" dirty="0"/>
              <a:t>.</a:t>
            </a:r>
          </a:p>
          <a:p>
            <a:pPr lvl="0"/>
            <a:r>
              <a:rPr lang="pt-BR" sz="3200" dirty="0"/>
              <a:t>. Inclusão de atividades denominadas complementares no projeto pedagógico dos cursos, abrindo possibilidades da introdução, no currículo, de ações de Extensão, ao lado de outras atividades como as de Pesquisa</a:t>
            </a:r>
          </a:p>
          <a:p>
            <a:pPr lvl="0"/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2321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00B07-687F-4062-B669-91B252898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973" y="365126"/>
            <a:ext cx="10515600" cy="94506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O NOVO CURRÍCULO</a:t>
            </a:r>
            <a:br>
              <a:rPr lang="pt-BR" dirty="0"/>
            </a:b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CB3367D-D993-4F11-A166-5E94473F1407}"/>
              </a:ext>
            </a:extLst>
          </p:cNvPr>
          <p:cNvSpPr txBox="1"/>
          <p:nvPr/>
        </p:nvSpPr>
        <p:spPr>
          <a:xfrm>
            <a:off x="477672" y="1160060"/>
            <a:ext cx="102221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dirty="0"/>
              <a:t>. Processo não linear e rotineiro onde as disciplinas deixam de ser verdades acabadas a serem repassadas e transmitidas. </a:t>
            </a:r>
          </a:p>
          <a:p>
            <a:pPr lvl="0"/>
            <a:r>
              <a:rPr lang="pt-BR" sz="3200" dirty="0"/>
              <a:t>. O Currículo torna-se um espaço de produção e exercício da liberdade. </a:t>
            </a:r>
          </a:p>
          <a:p>
            <a:pPr lvl="0"/>
            <a:r>
              <a:rPr lang="pt-BR" sz="3200" dirty="0"/>
              <a:t>.Os conteúdos das disciplinas passam a se tornar ferramentas para novas buscas, novas descobertas, questionamentos, oferecendo aos alunos um processo crítico de formação.</a:t>
            </a:r>
          </a:p>
          <a:p>
            <a:pPr lvl="0"/>
            <a:r>
              <a:rPr lang="pt-BR" sz="3200" b="1" dirty="0"/>
              <a:t>MODALIDADES:</a:t>
            </a:r>
          </a:p>
        </p:txBody>
      </p:sp>
    </p:spTree>
    <p:extLst>
      <p:ext uri="{BB962C8B-B14F-4D97-AF65-F5344CB8AC3E}">
        <p14:creationId xmlns:p14="http://schemas.microsoft.com/office/powerpoint/2010/main" val="2199982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5FB14-893A-4519-AB49-EDED4EA5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Quais são os riscos?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D2A82A-FB19-4AF4-8CDA-7106303A4CD3}"/>
              </a:ext>
            </a:extLst>
          </p:cNvPr>
          <p:cNvSpPr txBox="1"/>
          <p:nvPr/>
        </p:nvSpPr>
        <p:spPr>
          <a:xfrm>
            <a:off x="641445" y="1296537"/>
            <a:ext cx="10017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- Aprisionar a extensão dentro de um currículo rígido</a:t>
            </a:r>
            <a:endParaRPr lang="pt-BR" sz="3600" dirty="0"/>
          </a:p>
          <a:p>
            <a:r>
              <a:rPr lang="pt-BR" sz="3600" b="1" dirty="0"/>
              <a:t>- Enquadrá-la em uma “Grade Curricular”</a:t>
            </a:r>
            <a:endParaRPr lang="pt-BR" sz="3600" dirty="0"/>
          </a:p>
          <a:p>
            <a:r>
              <a:rPr lang="pt-BR" sz="3600" b="1" dirty="0"/>
              <a:t>- “Discipliná-la”</a:t>
            </a:r>
            <a:endParaRPr lang="pt-BR" sz="3600" dirty="0"/>
          </a:p>
          <a:p>
            <a:r>
              <a:rPr lang="pt-BR" sz="3600" b="1" dirty="0"/>
              <a:t>- Transformá-la em uma “carga”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1463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F3282-39E6-4C0D-8976-E4A2D4ED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FLEXIBILIZAÇÃO OU CURRICULARIZAÇÃO?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C08B2B4-7769-4C2A-B99C-1A6F0E050480}"/>
              </a:ext>
            </a:extLst>
          </p:cNvPr>
          <p:cNvSpPr txBox="1"/>
          <p:nvPr/>
        </p:nvSpPr>
        <p:spPr>
          <a:xfrm>
            <a:off x="653955" y="1296537"/>
            <a:ext cx="106998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. A Flexibilização é o nosso norte</a:t>
            </a:r>
          </a:p>
          <a:p>
            <a:r>
              <a:rPr lang="pt-BR" sz="3200" dirty="0"/>
              <a:t>. A Creditação das atividades de extensão (também de pesquisa e de ensino) é o procedimento operacional para se flexibilizar o currículo.</a:t>
            </a:r>
          </a:p>
          <a:p>
            <a:endParaRPr lang="pt-BR" sz="3200" dirty="0"/>
          </a:p>
          <a:p>
            <a:r>
              <a:rPr lang="pt-BR" sz="3200" dirty="0"/>
              <a:t>A INTEGRALIDADE DAS AÇÕES DE EXTENSÃO/ ENSINO E PESQUISA  é a nossa meta</a:t>
            </a:r>
          </a:p>
          <a:p>
            <a:r>
              <a:rPr lang="pt-BR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168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B2BDB2B-AE0D-459C-B971-F7C63F61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800" b="1" dirty="0"/>
              <a:t>A Extensão Universitária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6F2F559-9972-4828-BC04-9F0E3BD14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17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dirty="0"/>
              <a:t>é a dimensão acadêmica que que superou o colonialismo europeu e a influência estadunidense, criando concepções e práticas originais, genuinamente latino-americanas</a:t>
            </a:r>
            <a:r>
              <a:rPr lang="pt-BR" sz="4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342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58BD5D5-D423-4E9C-A9CB-2AF4E10A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025"/>
            <a:ext cx="10515600" cy="124694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 Extensão Universitária na América Latina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3297067-8CAF-48AA-87AA-01319B3E0289}"/>
              </a:ext>
            </a:extLst>
          </p:cNvPr>
          <p:cNvSpPr txBox="1"/>
          <p:nvPr/>
        </p:nvSpPr>
        <p:spPr>
          <a:xfrm>
            <a:off x="996286" y="1392072"/>
            <a:ext cx="996286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A Reforma Universitária de Córdoba, em 1918</a:t>
            </a:r>
          </a:p>
          <a:p>
            <a:r>
              <a:rPr lang="pt-BR" sz="3200" dirty="0"/>
              <a:t>     Movimento americanista em sua essência,    -emancipatório, anticolonialista, anticlerical, </a:t>
            </a:r>
            <a:r>
              <a:rPr lang="pt-BR" sz="3200" dirty="0" err="1"/>
              <a:t>anti-oligárquico</a:t>
            </a:r>
            <a:r>
              <a:rPr lang="pt-BR" sz="3200" dirty="0"/>
              <a:t>, anti-imperialista,</a:t>
            </a:r>
          </a:p>
          <a:p>
            <a:pPr marL="457200" indent="-457200">
              <a:buFontTx/>
              <a:buChar char="-"/>
            </a:pPr>
            <a:endParaRPr lang="pt-BR" sz="3200" dirty="0"/>
          </a:p>
          <a:p>
            <a:pPr marL="457200" indent="-457200">
              <a:buFontTx/>
              <a:buChar char="-"/>
            </a:pPr>
            <a:r>
              <a:rPr lang="pt-BR" sz="3200" dirty="0"/>
              <a:t>Os antecedentes da Reforma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O contexto social e político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O Movimento da Reforma</a:t>
            </a:r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2654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10203-8F8A-4393-8E1C-6651EC2E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Reforma Universitária de Córdoba, em 1918</a:t>
            </a:r>
            <a:br>
              <a:rPr lang="pt-BR" dirty="0"/>
            </a:br>
            <a:r>
              <a:rPr lang="pt-BR" dirty="0"/>
              <a:t>(</a:t>
            </a:r>
            <a:r>
              <a:rPr lang="pt-BR" dirty="0" err="1"/>
              <a:t>cont</a:t>
            </a:r>
            <a:r>
              <a:rPr lang="pt-BR" dirty="0"/>
              <a:t>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C3EC9DA-9E46-4218-A3C6-B99D46BA0AB4}"/>
              </a:ext>
            </a:extLst>
          </p:cNvPr>
          <p:cNvSpPr txBox="1"/>
          <p:nvPr/>
        </p:nvSpPr>
        <p:spPr>
          <a:xfrm>
            <a:off x="256674" y="1941095"/>
            <a:ext cx="1082842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3200" dirty="0"/>
              <a:t>El </a:t>
            </a:r>
            <a:r>
              <a:rPr lang="pt-BR" sz="3200" dirty="0" err="1"/>
              <a:t>Manifiesto</a:t>
            </a:r>
            <a:r>
              <a:rPr lang="pt-BR" sz="3200" dirty="0"/>
              <a:t> Liminar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O Programa da Reforma Universitária: </a:t>
            </a:r>
            <a:r>
              <a:rPr lang="pt-BR" sz="3200" b="1" dirty="0"/>
              <a:t>princípios </a:t>
            </a:r>
          </a:p>
          <a:p>
            <a:r>
              <a:rPr lang="pt-BR" sz="3200" dirty="0"/>
              <a:t>     . O americanismo e a unidade latino-americana</a:t>
            </a:r>
          </a:p>
          <a:p>
            <a:r>
              <a:rPr lang="pt-BR" sz="3200" dirty="0"/>
              <a:t>     . a democracia dentro e fora da universidade</a:t>
            </a:r>
          </a:p>
          <a:p>
            <a:r>
              <a:rPr lang="pt-BR" sz="3200" dirty="0"/>
              <a:t>      .liberdade para se autogovernar, para ensinar e </a:t>
            </a:r>
          </a:p>
          <a:p>
            <a:r>
              <a:rPr lang="pt-BR" sz="3200" dirty="0"/>
              <a:t>       para aprender</a:t>
            </a:r>
          </a:p>
          <a:p>
            <a:r>
              <a:rPr lang="pt-BR" sz="3200" dirty="0"/>
              <a:t>     . Compromisso social da universidade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032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D862B-54AB-4A47-A482-F1B85061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Reforma Universitária de Córdoba de 1918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CB3D98F-3F1A-4704-8C87-C9D0E954B95B}"/>
              </a:ext>
            </a:extLst>
          </p:cNvPr>
          <p:cNvSpPr txBox="1"/>
          <p:nvPr/>
        </p:nvSpPr>
        <p:spPr>
          <a:xfrm flipH="1">
            <a:off x="725712" y="1306286"/>
            <a:ext cx="1062808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 Programa da Reforma: </a:t>
            </a:r>
            <a:r>
              <a:rPr lang="pt-BR" sz="2800" b="1" dirty="0"/>
              <a:t>postulados</a:t>
            </a:r>
          </a:p>
          <a:p>
            <a:r>
              <a:rPr lang="pt-BR" sz="2800" dirty="0"/>
              <a:t>-  Autonomia universitária: acadêmica, administrativa e financeira - </a:t>
            </a:r>
          </a:p>
          <a:p>
            <a:r>
              <a:rPr lang="pt-BR" sz="2800" dirty="0"/>
              <a:t>-  </a:t>
            </a:r>
            <a:r>
              <a:rPr lang="pt-BR" sz="2800" dirty="0" err="1"/>
              <a:t>Cogoverno</a:t>
            </a:r>
            <a:r>
              <a:rPr lang="pt-BR" sz="2800" dirty="0"/>
              <a:t> ou gestão compartilhada da universidade</a:t>
            </a:r>
          </a:p>
          <a:p>
            <a:r>
              <a:rPr lang="pt-BR" sz="2800" dirty="0"/>
              <a:t>-  Extensão universitária</a:t>
            </a:r>
          </a:p>
          <a:p>
            <a:r>
              <a:rPr lang="pt-BR" sz="2800" dirty="0"/>
              <a:t>-  Assunção, pela universidade, de responsabilidades políticas frente à    Nação e à defesa da democracia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Eleição dos dirigentes por professores, estudantes e diplomados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Gratuidade e articulação com outros níveis de ensino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Seleção do corpo docente por meio de concursos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Periodicidade de cátedra para titulares e suplentes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Liberdade de cátedra e cátedras livres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Inovação nas metodologias de ensino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Livre assistência às classes</a:t>
            </a:r>
          </a:p>
          <a:p>
            <a:endParaRPr lang="pt-BR" sz="2800" dirty="0"/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153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49C38-FD15-4CCE-BF90-992BF7C5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- Que extensão foi essa trazida pelo Movimento de Córdoba?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FC52C5-FEF2-4DDC-BF51-5A75D75411DA}"/>
              </a:ext>
            </a:extLst>
          </p:cNvPr>
          <p:cNvSpPr txBox="1"/>
          <p:nvPr/>
        </p:nvSpPr>
        <p:spPr>
          <a:xfrm>
            <a:off x="710418" y="1929839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-Principais conquistas:</a:t>
            </a:r>
          </a:p>
          <a:p>
            <a:r>
              <a:rPr lang="pt-BR" sz="3600" dirty="0"/>
              <a:t>. Impacto nas universidades da América Latina.</a:t>
            </a:r>
          </a:p>
          <a:p>
            <a:r>
              <a:rPr lang="pt-BR" sz="3600" dirty="0"/>
              <a:t>.A presença da extensão nas discussões sobre ensino superior no continente latino-americano.</a:t>
            </a:r>
          </a:p>
          <a:p>
            <a:r>
              <a:rPr lang="pt-BR" sz="3600" dirty="0"/>
              <a:t>.Nova concepção de universidade como instrumento de transformação social do ponto de vista democrático e popular/ compromisso social</a:t>
            </a:r>
          </a:p>
        </p:txBody>
      </p:sp>
    </p:spTree>
    <p:extLst>
      <p:ext uri="{BB962C8B-B14F-4D97-AF65-F5344CB8AC3E}">
        <p14:creationId xmlns:p14="http://schemas.microsoft.com/office/powerpoint/2010/main" val="390567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33C38-6133-4F92-BB94-A31B37DD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926080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Paulo Freire: influência do seu pensamento no processo de construção das diretrizes conceituais, políticas e metodológicas da extensão na América Latina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F7F6B36-9EB5-4BC4-8798-838C5BD7BA35}"/>
              </a:ext>
            </a:extLst>
          </p:cNvPr>
          <p:cNvSpPr txBox="1"/>
          <p:nvPr/>
        </p:nvSpPr>
        <p:spPr>
          <a:xfrm>
            <a:off x="942535" y="3429000"/>
            <a:ext cx="10269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Outros pensadores de grande importância:</a:t>
            </a:r>
          </a:p>
          <a:p>
            <a:r>
              <a:rPr lang="pt-BR" sz="3600" dirty="0"/>
              <a:t> - Augusto Salazar </a:t>
            </a:r>
            <a:r>
              <a:rPr lang="pt-BR" sz="3600" dirty="0" err="1"/>
              <a:t>Bondy</a:t>
            </a:r>
            <a:r>
              <a:rPr lang="pt-BR" sz="3600" dirty="0"/>
              <a:t>/ Peru</a:t>
            </a:r>
          </a:p>
          <a:p>
            <a:r>
              <a:rPr lang="pt-BR" sz="3600" dirty="0"/>
              <a:t>- Leopoldo </a:t>
            </a:r>
            <a:r>
              <a:rPr lang="pt-BR" sz="3600" dirty="0" err="1"/>
              <a:t>Zea</a:t>
            </a:r>
            <a:r>
              <a:rPr lang="pt-BR" sz="3600" dirty="0"/>
              <a:t>/ México</a:t>
            </a:r>
          </a:p>
        </p:txBody>
      </p:sp>
    </p:spTree>
    <p:extLst>
      <p:ext uri="{BB962C8B-B14F-4D97-AF65-F5344CB8AC3E}">
        <p14:creationId xmlns:p14="http://schemas.microsoft.com/office/powerpoint/2010/main" val="93204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0AF5F-43D4-44AC-B2E5-DD219B03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i="1" dirty="0"/>
              <a:t>II Conferencia </a:t>
            </a:r>
            <a:r>
              <a:rPr lang="pt-BR" sz="4000" b="1" i="1" dirty="0" err="1"/>
              <a:t>Latinoamericana</a:t>
            </a:r>
            <a:r>
              <a:rPr lang="pt-BR" sz="4000" b="1" i="1" dirty="0"/>
              <a:t> de </a:t>
            </a:r>
            <a:r>
              <a:rPr lang="pt-BR" sz="4000" b="1" i="1" dirty="0" err="1"/>
              <a:t>Difusión</a:t>
            </a:r>
            <a:r>
              <a:rPr lang="pt-BR" sz="4000" b="1" i="1" dirty="0"/>
              <a:t> Cultural y </a:t>
            </a:r>
            <a:r>
              <a:rPr lang="pt-BR" sz="4000" b="1" i="1" dirty="0" err="1"/>
              <a:t>Extensión</a:t>
            </a:r>
            <a:r>
              <a:rPr lang="pt-BR" sz="4000" b="1" i="1" dirty="0"/>
              <a:t> Universitaria-UDUAL-1972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E60B92E-8029-4321-9AA8-4DF530CB7D0D}"/>
              </a:ext>
            </a:extLst>
          </p:cNvPr>
          <p:cNvSpPr txBox="1"/>
          <p:nvPr/>
        </p:nvSpPr>
        <p:spPr>
          <a:xfrm>
            <a:off x="838200" y="1564079"/>
            <a:ext cx="104393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 DEFINIÇÕES E RECOMENDAÇÕES: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Nas universidades latino-americanas a função da extensão é tão importante quanto as de docência e investigação.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Um dos objetivos da extensão é promover a integração entre o ensino e a pesquisa.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Dimensão formativa da extensão.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Necessidade de planejamento e avaliação da extensão.</a:t>
            </a:r>
          </a:p>
          <a:p>
            <a:pPr marL="457200" indent="-457200">
              <a:buFontTx/>
              <a:buChar char="-"/>
            </a:pPr>
            <a:r>
              <a:rPr lang="pt-BR" sz="3200" dirty="0"/>
              <a:t>Necessidade de institucionalização da extensão</a:t>
            </a:r>
          </a:p>
        </p:txBody>
      </p:sp>
    </p:spTree>
    <p:extLst>
      <p:ext uri="{BB962C8B-B14F-4D97-AF65-F5344CB8AC3E}">
        <p14:creationId xmlns:p14="http://schemas.microsoft.com/office/powerpoint/2010/main" val="303734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C3B9E-AB58-4B35-A2AC-82709B9B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i="1" dirty="0"/>
              <a:t>II Conferencia </a:t>
            </a:r>
            <a:r>
              <a:rPr lang="pt-BR" sz="3600" b="1" i="1" dirty="0" err="1"/>
              <a:t>Latinoamericana</a:t>
            </a:r>
            <a:r>
              <a:rPr lang="pt-BR" sz="3600" b="1" i="1" dirty="0"/>
              <a:t> de </a:t>
            </a:r>
            <a:r>
              <a:rPr lang="pt-BR" sz="3600" b="1" i="1" dirty="0" err="1"/>
              <a:t>Difusión</a:t>
            </a:r>
            <a:r>
              <a:rPr lang="pt-BR" sz="3600" b="1" i="1" dirty="0"/>
              <a:t> Cultural y </a:t>
            </a:r>
            <a:r>
              <a:rPr lang="pt-BR" sz="3600" b="1" i="1" dirty="0" err="1"/>
              <a:t>Extensión</a:t>
            </a:r>
            <a:r>
              <a:rPr lang="pt-BR" sz="3600" b="1" i="1" dirty="0"/>
              <a:t> Universitaria-UDUAL-1972</a:t>
            </a:r>
            <a:endParaRPr lang="pt-BR" sz="36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73C55B3-3844-4E12-A447-B1D0CDBC49E2}"/>
              </a:ext>
            </a:extLst>
          </p:cNvPr>
          <p:cNvSpPr txBox="1"/>
          <p:nvPr/>
        </p:nvSpPr>
        <p:spPr>
          <a:xfrm>
            <a:off x="838200" y="1690688"/>
            <a:ext cx="103232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DEFINIÇÕES E RECOMENDAÇÕES</a:t>
            </a:r>
            <a:r>
              <a:rPr lang="pt-BR" dirty="0"/>
              <a:t>:</a:t>
            </a:r>
          </a:p>
          <a:p>
            <a:r>
              <a:rPr lang="pt-BR" sz="3200" dirty="0"/>
              <a:t>-Despojar-se do caráter paternalista e assistencialista.</a:t>
            </a:r>
          </a:p>
          <a:p>
            <a:r>
              <a:rPr lang="pt-BR" sz="3200" dirty="0"/>
              <a:t>-Contribuir para que setores sociais alcancem visão integral e dinâmica do mundo/quadro histórico, cultural, social da AL.</a:t>
            </a:r>
          </a:p>
          <a:p>
            <a:r>
              <a:rPr lang="pt-BR" sz="3200" dirty="0"/>
              <a:t>-Ser planejada, dinâmica, interdisciplinar, sistemática, permanente,  obrigatória, associada a fatores sociais que tenham os mesmos objetivos.</a:t>
            </a:r>
          </a:p>
          <a:p>
            <a:r>
              <a:rPr lang="pt-BR" sz="3200" dirty="0"/>
              <a:t>- Promover integração nacional e latino-americana.</a:t>
            </a:r>
          </a:p>
        </p:txBody>
      </p:sp>
    </p:spTree>
    <p:extLst>
      <p:ext uri="{BB962C8B-B14F-4D97-AF65-F5344CB8AC3E}">
        <p14:creationId xmlns:p14="http://schemas.microsoft.com/office/powerpoint/2010/main" val="354624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1043</Words>
  <Application>Microsoft Office PowerPoint</Application>
  <PresentationFormat>Widescreen</PresentationFormat>
  <Paragraphs>109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II Encontro Nacional de Dirigentes de Graduação, Pós-Graduação, Pesquisa e Extensão das IES Particulares</vt:lpstr>
      <vt:lpstr>A Extensão Universitária </vt:lpstr>
      <vt:lpstr>A Extensão Universitária na América Latina </vt:lpstr>
      <vt:lpstr>A Reforma Universitária de Córdoba, em 1918 (cont)</vt:lpstr>
      <vt:lpstr>A Reforma Universitária de Córdoba de 1918 </vt:lpstr>
      <vt:lpstr>- Que extensão foi essa trazida pelo Movimento de Córdoba?</vt:lpstr>
      <vt:lpstr> Paulo Freire: influência do seu pensamento no processo de construção das diretrizes conceituais, políticas e metodológicas da extensão na América Latina </vt:lpstr>
      <vt:lpstr>II Conferencia Latinoamericana de Difusión Cultural y Extensión Universitaria-UDUAL-1972</vt:lpstr>
      <vt:lpstr>II Conferencia Latinoamericana de Difusión Cultural y Extensión Universitaria-UDUAL-1972</vt:lpstr>
      <vt:lpstr>Que temáticas os fóruns de extensão mais recentes trazem?</vt:lpstr>
      <vt:lpstr>Novas Temáticas ( cont)</vt:lpstr>
      <vt:lpstr>O papel da extensão universitária na descolonização do conhecimento e valorização dos saberes</vt:lpstr>
      <vt:lpstr>Considerações sobre a extensão à luz da Resolução nº 7/ 2018</vt:lpstr>
      <vt:lpstr>Considerações sobre a extensão à luz da Resolução nº 7/ 2018 </vt:lpstr>
      <vt:lpstr>O NOVO CURRÍCULO </vt:lpstr>
      <vt:lpstr>Quais são os riscos? </vt:lpstr>
      <vt:lpstr>FLEXIBILIZAÇÃO OU CURRICULARIZAÇÃO?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Vasconcelos</dc:creator>
  <cp:lastModifiedBy>Maria das Dores Pimentel Nogueira</cp:lastModifiedBy>
  <cp:revision>41</cp:revision>
  <dcterms:created xsi:type="dcterms:W3CDTF">2019-07-03T04:50:13Z</dcterms:created>
  <dcterms:modified xsi:type="dcterms:W3CDTF">2019-09-05T01:38:33Z</dcterms:modified>
</cp:coreProperties>
</file>